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86" r:id="rId2"/>
    <p:sldId id="284" r:id="rId3"/>
    <p:sldId id="279" r:id="rId4"/>
    <p:sldId id="276" r:id="rId5"/>
    <p:sldId id="606" r:id="rId6"/>
    <p:sldId id="596" r:id="rId7"/>
    <p:sldId id="601" r:id="rId8"/>
    <p:sldId id="597" r:id="rId9"/>
    <p:sldId id="602" r:id="rId10"/>
    <p:sldId id="277" r:id="rId11"/>
    <p:sldId id="275" r:id="rId12"/>
    <p:sldId id="263" r:id="rId13"/>
    <p:sldId id="603" r:id="rId14"/>
    <p:sldId id="604" r:id="rId15"/>
    <p:sldId id="598" r:id="rId16"/>
    <p:sldId id="600" r:id="rId17"/>
    <p:sldId id="501" r:id="rId18"/>
    <p:sldId id="593" r:id="rId19"/>
    <p:sldId id="595" r:id="rId20"/>
    <p:sldId id="280" r:id="rId21"/>
    <p:sldId id="268" r:id="rId22"/>
    <p:sldId id="269" r:id="rId23"/>
    <p:sldId id="270" r:id="rId24"/>
    <p:sldId id="271" r:id="rId25"/>
    <p:sldId id="272" r:id="rId26"/>
    <p:sldId id="273" r:id="rId27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39E7D2"/>
    <a:srgbClr val="DD8E01"/>
    <a:srgbClr val="2D0799"/>
    <a:srgbClr val="00A00F"/>
    <a:srgbClr val="FEA80E"/>
    <a:srgbClr val="B9DEFF"/>
    <a:srgbClr val="FFC0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5" autoAdjust="0"/>
    <p:restoredTop sz="95806" autoAdjust="0"/>
  </p:normalViewPr>
  <p:slideViewPr>
    <p:cSldViewPr snapToGrid="0">
      <p:cViewPr varScale="1">
        <p:scale>
          <a:sx n="93" d="100"/>
          <a:sy n="93" d="100"/>
        </p:scale>
        <p:origin x="254" y="86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fik 36">
            <a:extLst>
              <a:ext uri="{FF2B5EF4-FFF2-40B4-BE49-F238E27FC236}">
                <a16:creationId xmlns:a16="http://schemas.microsoft.com/office/drawing/2014/main" id="{C349D313-F7E2-A324-0554-1F525AF91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9E842E53-D700-4BA0-9151-2F119C6BF459}" type="datetime1">
              <a:rPr lang="en-US" smtClean="0"/>
              <a:pPr/>
              <a:t>6/22/2023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1BE99E4D-F2CF-DB09-7BF1-8B2138831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490634D-AFF4-452E-A1D7-581AF4E84624}" type="datetime1">
              <a:rPr lang="en-US" smtClean="0"/>
              <a:pPr/>
              <a:t>6/22/2023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654851AA-506A-1FE6-DEBE-1D7752474C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BE0BC315-3D8F-4D03-9ADF-2B0774C733B9}" type="datetime1">
              <a:rPr lang="en-US" smtClean="0"/>
              <a:pPr/>
              <a:t>6/22/2023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46AFF304-1577-18EA-4C60-FBB60B17C9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3" eaLnBrk="1" latinLnBrk="0" hangingPunct="1"/>
            <a:r>
              <a:rPr lang="fr-CH" dirty="0" err="1"/>
              <a:t>Fourth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4" eaLnBrk="1" latinLnBrk="0" hangingPunct="1"/>
            <a:r>
              <a:rPr lang="fr-CH" dirty="0" err="1"/>
              <a:t>Fifth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53ABC072-DB71-475E-90ED-7A38C7C8F3AE}" type="datetime1">
              <a:rPr lang="en-US" smtClean="0"/>
              <a:pPr/>
              <a:t>6/22/2023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  <p:pic>
        <p:nvPicPr>
          <p:cNvPr id="4" name="Grafik 36">
            <a:extLst>
              <a:ext uri="{FF2B5EF4-FFF2-40B4-BE49-F238E27FC236}">
                <a16:creationId xmlns:a16="http://schemas.microsoft.com/office/drawing/2014/main" id="{BD9E2372-1352-C101-50E0-46364A8643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FBFEB3-0A50-4635-AF20-9D21A2ABF0D7}" type="datetime1">
              <a:rPr lang="en-US" smtClean="0"/>
              <a:pPr/>
              <a:t>6/22/2023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D33DBB18-F923-FB84-3B2C-C6A53245B4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82F5FD83-1AD7-4F65-BC75-ED71305801FB}" type="datetime1">
              <a:rPr lang="en-US" smtClean="0"/>
              <a:pPr/>
              <a:t>6/22/2023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858AF6A0-F1C5-4F09-8B17-2979A3CC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20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2.png"/><Relationship Id="rId7" Type="http://schemas.openxmlformats.org/officeDocument/2006/relationships/image" Target="../media/image3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7472-AEE7-823D-B988-A6964FED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U-diode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26583-BA66-6B24-8A85-2422E4782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497F4-3095-F1FA-6644-824EDF59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42" y="1306536"/>
            <a:ext cx="8576610" cy="4614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ED7EA-F653-E960-15DC-12E4913082A9}"/>
              </a:ext>
            </a:extLst>
          </p:cNvPr>
          <p:cNvSpPr txBox="1"/>
          <p:nvPr/>
        </p:nvSpPr>
        <p:spPr>
          <a:xfrm>
            <a:off x="5199106" y="1440247"/>
            <a:ext cx="602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3Hz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BEBE7-621E-7934-6FA0-1AD97C2CD90F}"/>
              </a:ext>
            </a:extLst>
          </p:cNvPr>
          <p:cNvSpPr txBox="1"/>
          <p:nvPr/>
        </p:nvSpPr>
        <p:spPr>
          <a:xfrm>
            <a:off x="6916696" y="1440247"/>
            <a:ext cx="602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6Hz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FEE38-7FCF-D0C6-DE94-CE9B2568A6CC}"/>
              </a:ext>
            </a:extLst>
          </p:cNvPr>
          <p:cNvSpPr txBox="1"/>
          <p:nvPr/>
        </p:nvSpPr>
        <p:spPr>
          <a:xfrm>
            <a:off x="8401051" y="1440247"/>
            <a:ext cx="73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20Hz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22673-3D7A-0883-A548-D265D5527AF0}"/>
              </a:ext>
            </a:extLst>
          </p:cNvPr>
          <p:cNvSpPr txBox="1"/>
          <p:nvPr/>
        </p:nvSpPr>
        <p:spPr>
          <a:xfrm>
            <a:off x="2891483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66Hz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44BB8-65B6-DAA8-955D-375CE339564D}"/>
              </a:ext>
            </a:extLst>
          </p:cNvPr>
          <p:cNvSpPr txBox="1"/>
          <p:nvPr/>
        </p:nvSpPr>
        <p:spPr>
          <a:xfrm>
            <a:off x="4504040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150Hz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F0499-9124-1845-BE78-832513709E5C}"/>
              </a:ext>
            </a:extLst>
          </p:cNvPr>
          <p:cNvSpPr txBox="1"/>
          <p:nvPr/>
        </p:nvSpPr>
        <p:spPr>
          <a:xfrm>
            <a:off x="6209273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478Hz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4A32B-8A6A-D2DA-4EA4-258708AD05EF}"/>
              </a:ext>
            </a:extLst>
          </p:cNvPr>
          <p:cNvSpPr txBox="1"/>
          <p:nvPr/>
        </p:nvSpPr>
        <p:spPr>
          <a:xfrm>
            <a:off x="7809473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D9EBB2-9B4F-FB8C-E7AE-7B67E55D4A6C}"/>
              </a:ext>
            </a:extLst>
          </p:cNvPr>
          <p:cNvSpPr txBox="1"/>
          <p:nvPr/>
        </p:nvSpPr>
        <p:spPr>
          <a:xfrm>
            <a:off x="2415238" y="1440247"/>
            <a:ext cx="80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Input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881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78FAFA5-D78A-E90C-D2F5-EA7BE557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" y="2410345"/>
            <a:ext cx="3810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5648B-1C8C-1EB0-A161-96FE6C84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91EC2-45D3-99AC-751C-FA4F49005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F616B-4402-919F-ABC6-41D49FC47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0" t="24341" r="210" b="67255"/>
          <a:stretch/>
        </p:blipFill>
        <p:spPr>
          <a:xfrm>
            <a:off x="2135566" y="1034918"/>
            <a:ext cx="7812000" cy="3725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8B0BA35-96C9-14F1-53B9-F5092C544DC8}"/>
              </a:ext>
            </a:extLst>
          </p:cNvPr>
          <p:cNvGrpSpPr/>
          <p:nvPr/>
        </p:nvGrpSpPr>
        <p:grpSpPr>
          <a:xfrm>
            <a:off x="8012087" y="2405317"/>
            <a:ext cx="3960118" cy="2575450"/>
            <a:chOff x="0" y="3247632"/>
            <a:chExt cx="3960118" cy="25754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6D8EF2-4894-239D-7A15-7048B68A9CB3}"/>
                </a:ext>
              </a:extLst>
            </p:cNvPr>
            <p:cNvGrpSpPr/>
            <p:nvPr/>
          </p:nvGrpSpPr>
          <p:grpSpPr>
            <a:xfrm>
              <a:off x="0" y="3247632"/>
              <a:ext cx="3960118" cy="2575450"/>
              <a:chOff x="5741899" y="1776139"/>
              <a:chExt cx="5506218" cy="358095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798E46D-05C3-EF85-90F2-DDB24D95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1899" y="1937138"/>
                <a:ext cx="5506218" cy="34199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12FBC68-3A9F-A019-2C7E-8B3509D3C99A}"/>
                      </a:ext>
                    </a:extLst>
                  </p:cNvPr>
                  <p:cNvSpPr txBox="1"/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QH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2C05F06-F13E-8849-9195-FF147206D5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1558EF0-97F9-13D8-3E9B-C3FE28508578}"/>
                      </a:ext>
                    </a:extLst>
                  </p:cNvPr>
                  <p:cNvSpPr txBox="1"/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Diode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0A7AC8B-969E-7BAC-5A43-58D774FD61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3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5EE294-9F29-D8D2-BDB5-96334CC4AC87}"/>
                </a:ext>
              </a:extLst>
            </p:cNvPr>
            <p:cNvGrpSpPr/>
            <p:nvPr/>
          </p:nvGrpSpPr>
          <p:grpSpPr>
            <a:xfrm>
              <a:off x="1980059" y="5108223"/>
              <a:ext cx="984136" cy="375834"/>
              <a:chOff x="8754224" y="4185925"/>
              <a:chExt cx="984136" cy="375834"/>
            </a:xfrm>
          </p:grpSpPr>
          <p:sp>
            <p:nvSpPr>
              <p:cNvPr id="13" name="Right Brace 12">
                <a:extLst>
                  <a:ext uri="{FF2B5EF4-FFF2-40B4-BE49-F238E27FC236}">
                    <a16:creationId xmlns:a16="http://schemas.microsoft.com/office/drawing/2014/main" id="{47FB20FD-8BA6-2AFD-FA90-D209233644CC}"/>
                  </a:ext>
                </a:extLst>
              </p:cNvPr>
              <p:cNvSpPr/>
              <p:nvPr/>
            </p:nvSpPr>
            <p:spPr>
              <a:xfrm rot="5400000">
                <a:off x="9068493" y="3871656"/>
                <a:ext cx="121918" cy="750455"/>
              </a:xfrm>
              <a:prstGeom prst="rightBrace">
                <a:avLst>
                  <a:gd name="adj1" fmla="val 27867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BBF32B-B100-A03A-1230-C44F66D8B5A7}"/>
                  </a:ext>
                </a:extLst>
              </p:cNvPr>
              <p:cNvSpPr txBox="1"/>
              <p:nvPr/>
            </p:nvSpPr>
            <p:spPr>
              <a:xfrm>
                <a:off x="8754224" y="4307843"/>
                <a:ext cx="9841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1/0.05=20Hz</a:t>
                </a:r>
              </a:p>
            </p:txBody>
          </p:sp>
        </p:grp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45F44C-CB37-E5FD-A49B-B8B9D198567C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64611" y="1358001"/>
            <a:ext cx="7505730" cy="126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8A951F0-6897-5929-ABD8-B2B528076C77}"/>
              </a:ext>
            </a:extLst>
          </p:cNvPr>
          <p:cNvSpPr/>
          <p:nvPr/>
        </p:nvSpPr>
        <p:spPr>
          <a:xfrm>
            <a:off x="1605119" y="2623115"/>
            <a:ext cx="518984" cy="29077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47AFA-EE19-65BA-05C8-693D477E8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7842" y="99436"/>
            <a:ext cx="7920000" cy="100146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98DB0A4-478A-E791-64E5-5466AC929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74" r="45789"/>
          <a:stretch/>
        </p:blipFill>
        <p:spPr bwMode="auto">
          <a:xfrm>
            <a:off x="3507972" y="5103653"/>
            <a:ext cx="4623345" cy="5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A25C91-E944-875A-8794-9FC67BF5E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66" y="2459773"/>
            <a:ext cx="38766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59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64C72C-740B-AED5-BB31-25EB8E05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5" y="2246512"/>
            <a:ext cx="4192142" cy="30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4D063-8C5F-294E-E370-660B41EB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50" y="2344299"/>
            <a:ext cx="3948765" cy="30442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FA5ECB-12E9-1FF2-8294-C385C9D2A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391" y="2235598"/>
            <a:ext cx="4027362" cy="315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66Hz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C14C8-F4B4-CB39-6E84-5F05AA09E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CDEE1B-74C2-FC56-03D6-B7B5219C6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397" y="1089295"/>
            <a:ext cx="7963174" cy="5134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85043F-8168-5B04-7D06-006B75E9177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872168" y="1276865"/>
            <a:ext cx="1623186" cy="148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740095E-8402-A3A6-A805-005F0C890D42}"/>
              </a:ext>
            </a:extLst>
          </p:cNvPr>
          <p:cNvSpPr/>
          <p:nvPr/>
        </p:nvSpPr>
        <p:spPr>
          <a:xfrm>
            <a:off x="11118558" y="2758440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37E54E-9817-56B4-CBEB-D296B4FB9D07}"/>
              </a:ext>
            </a:extLst>
          </p:cNvPr>
          <p:cNvCxnSpPr>
            <a:cxnSpLocks/>
          </p:cNvCxnSpPr>
          <p:nvPr/>
        </p:nvCxnSpPr>
        <p:spPr>
          <a:xfrm flipH="1">
            <a:off x="2681996" y="1612930"/>
            <a:ext cx="1342913" cy="208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0ED9D16C-5E7C-D8E5-FAEA-B56A111A0685}"/>
              </a:ext>
            </a:extLst>
          </p:cNvPr>
          <p:cNvSpPr/>
          <p:nvPr/>
        </p:nvSpPr>
        <p:spPr>
          <a:xfrm>
            <a:off x="4679049" y="4095058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7DDC807-25D4-03BC-1782-5605CA60D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660" y="1806834"/>
            <a:ext cx="2030698" cy="66218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2330AA-1683-9736-8926-DD637C91EC6A}"/>
              </a:ext>
            </a:extLst>
          </p:cNvPr>
          <p:cNvCxnSpPr>
            <a:cxnSpLocks/>
          </p:cNvCxnSpPr>
          <p:nvPr/>
        </p:nvCxnSpPr>
        <p:spPr>
          <a:xfrm>
            <a:off x="4245182" y="1626395"/>
            <a:ext cx="515040" cy="554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A5E796-3A7C-C651-0211-F66D0ED93C90}"/>
              </a:ext>
            </a:extLst>
          </p:cNvPr>
          <p:cNvCxnSpPr>
            <a:cxnSpLocks/>
          </p:cNvCxnSpPr>
          <p:nvPr/>
        </p:nvCxnSpPr>
        <p:spPr>
          <a:xfrm flipH="1">
            <a:off x="5108120" y="1469402"/>
            <a:ext cx="296040" cy="258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680FE704-3313-1ADD-EA74-418E65FCE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7842" y="99436"/>
            <a:ext cx="7920000" cy="10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85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72AAC483-1A39-97BE-3BF7-C9CE037B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370" y="2164232"/>
            <a:ext cx="4375903" cy="25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419FCED-BD23-9331-60B7-D22D7880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85" y="2203908"/>
            <a:ext cx="4489351" cy="235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B7CD5E-6B82-C3B9-FF0D-E9E4B2D25119}"/>
              </a:ext>
            </a:extLst>
          </p:cNvPr>
          <p:cNvCxnSpPr>
            <a:cxnSpLocks/>
          </p:cNvCxnSpPr>
          <p:nvPr/>
        </p:nvCxnSpPr>
        <p:spPr>
          <a:xfrm>
            <a:off x="729433" y="2382105"/>
            <a:ext cx="0" cy="222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50F49B5-935C-82DF-5879-9DB41EE46FBD}"/>
              </a:ext>
            </a:extLst>
          </p:cNvPr>
          <p:cNvSpPr txBox="1"/>
          <p:nvPr/>
        </p:nvSpPr>
        <p:spPr>
          <a:xfrm>
            <a:off x="247144" y="4612665"/>
            <a:ext cx="1169809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EE switch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1EDD25-D28D-A521-BF8A-B22219DCA8BB}"/>
              </a:ext>
            </a:extLst>
          </p:cNvPr>
          <p:cNvCxnSpPr>
            <a:cxnSpLocks/>
          </p:cNvCxnSpPr>
          <p:nvPr/>
        </p:nvCxnSpPr>
        <p:spPr>
          <a:xfrm>
            <a:off x="2548505" y="2382105"/>
            <a:ext cx="0" cy="222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5D1B7E3-D7B3-AD1F-D04F-244A46DAC980}"/>
              </a:ext>
            </a:extLst>
          </p:cNvPr>
          <p:cNvSpPr txBox="1"/>
          <p:nvPr/>
        </p:nvSpPr>
        <p:spPr>
          <a:xfrm>
            <a:off x="2066215" y="4612665"/>
            <a:ext cx="1169809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EE switch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8E3CAD-7E2C-5D23-0D30-CF0E629750C8}"/>
              </a:ext>
            </a:extLst>
          </p:cNvPr>
          <p:cNvCxnSpPr>
            <a:cxnSpLocks/>
          </p:cNvCxnSpPr>
          <p:nvPr/>
        </p:nvCxnSpPr>
        <p:spPr>
          <a:xfrm>
            <a:off x="4428652" y="2382105"/>
            <a:ext cx="0" cy="222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CF5D66-2F92-1B1D-437C-6D8A9D846F73}"/>
              </a:ext>
            </a:extLst>
          </p:cNvPr>
          <p:cNvSpPr txBox="1"/>
          <p:nvPr/>
        </p:nvSpPr>
        <p:spPr>
          <a:xfrm>
            <a:off x="3946363" y="4612665"/>
            <a:ext cx="1169809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EE switch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6D693-FA70-6841-2ECC-25E1D4E68F9F}"/>
              </a:ext>
            </a:extLst>
          </p:cNvPr>
          <p:cNvSpPr txBox="1"/>
          <p:nvPr/>
        </p:nvSpPr>
        <p:spPr>
          <a:xfrm>
            <a:off x="388954" y="4893149"/>
            <a:ext cx="4883072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It actually starts 1 QPS crate after the EE switches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9E1476-7256-6579-A07E-4A14D1A5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146" y="1191449"/>
            <a:ext cx="7840169" cy="399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150Hz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733C42-5387-E142-9BAB-3E183727D6C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823632" y="1530298"/>
            <a:ext cx="1935404" cy="93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6BACEC8-02C7-91C4-7703-92D558A41139}"/>
              </a:ext>
            </a:extLst>
          </p:cNvPr>
          <p:cNvSpPr/>
          <p:nvPr/>
        </p:nvSpPr>
        <p:spPr>
          <a:xfrm>
            <a:off x="6154609" y="2469060"/>
            <a:ext cx="1338046" cy="208850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DEA643-9815-D8CC-0CB5-B5F5B7637FFA}"/>
              </a:ext>
            </a:extLst>
          </p:cNvPr>
          <p:cNvCxnSpPr>
            <a:cxnSpLocks/>
          </p:cNvCxnSpPr>
          <p:nvPr/>
        </p:nvCxnSpPr>
        <p:spPr>
          <a:xfrm flipH="1">
            <a:off x="3485543" y="1591298"/>
            <a:ext cx="1935773" cy="106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5B49FE62-0D30-D58C-C926-8386F4F2E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42" y="99436"/>
            <a:ext cx="7920000" cy="1001467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4593097-AB54-4DF7-D7D6-5078C1784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241" y="2263849"/>
            <a:ext cx="3273449" cy="238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57B649-8721-2D74-926E-154C866F4763}"/>
              </a:ext>
            </a:extLst>
          </p:cNvPr>
          <p:cNvCxnSpPr>
            <a:cxnSpLocks/>
          </p:cNvCxnSpPr>
          <p:nvPr/>
        </p:nvCxnSpPr>
        <p:spPr>
          <a:xfrm>
            <a:off x="9751699" y="1449859"/>
            <a:ext cx="1753261" cy="989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A3E4334-47DB-FB14-EC5F-CEEE80109073}"/>
              </a:ext>
            </a:extLst>
          </p:cNvPr>
          <p:cNvSpPr/>
          <p:nvPr/>
        </p:nvSpPr>
        <p:spPr>
          <a:xfrm>
            <a:off x="11183808" y="2467555"/>
            <a:ext cx="749039" cy="2056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0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98AD449B-C196-3005-378D-00B74425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66" y="2548118"/>
            <a:ext cx="38766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06025B-209C-0D08-ECB1-B83C5613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357" y="1078520"/>
            <a:ext cx="7837254" cy="688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478Hz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6CE9B4-BD05-FCE1-5889-164F35DB6A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5" b="-1"/>
          <a:stretch/>
        </p:blipFill>
        <p:spPr>
          <a:xfrm>
            <a:off x="-10746" y="1935691"/>
            <a:ext cx="2138090" cy="4922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25A8B7-7F0C-7E83-8FA4-113C4DE1EBC6}"/>
              </a:ext>
            </a:extLst>
          </p:cNvPr>
          <p:cNvSpPr txBox="1"/>
          <p:nvPr/>
        </p:nvSpPr>
        <p:spPr>
          <a:xfrm>
            <a:off x="6241474" y="233493"/>
            <a:ext cx="57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df</a:t>
            </a:r>
            <a:r>
              <a:rPr lang="en-US" sz="1200" dirty="0">
                <a:solidFill>
                  <a:srgbClr val="000000"/>
                </a:solidFill>
              </a:rPr>
              <a:t>["</a:t>
            </a:r>
            <a:r>
              <a:rPr lang="en-US" sz="1200" dirty="0" err="1">
                <a:solidFill>
                  <a:srgbClr val="000000"/>
                </a:solidFill>
              </a:rPr>
              <a:t>no_sec_q</a:t>
            </a:r>
            <a:r>
              <a:rPr lang="en-US" sz="1200" dirty="0">
                <a:solidFill>
                  <a:srgbClr val="000000"/>
                </a:solidFill>
              </a:rPr>
              <a:t>"] == 1) &amp; (</a:t>
            </a:r>
            <a:r>
              <a:rPr lang="en-US" sz="1200" dirty="0" err="1">
                <a:solidFill>
                  <a:srgbClr val="000000"/>
                </a:solidFill>
              </a:rPr>
              <a:t>df</a:t>
            </a:r>
            <a:r>
              <a:rPr lang="en-US" sz="1200" dirty="0">
                <a:solidFill>
                  <a:srgbClr val="000000"/>
                </a:solidFill>
              </a:rPr>
              <a:t>["Circuit_RB.A78"] == 1)</a:t>
            </a:r>
            <a:endParaRPr lang="fr-FR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24480 signals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733C42-5387-E142-9BAB-3E183727D6C5}"/>
              </a:ext>
            </a:extLst>
          </p:cNvPr>
          <p:cNvCxnSpPr>
            <a:cxnSpLocks/>
          </p:cNvCxnSpPr>
          <p:nvPr/>
        </p:nvCxnSpPr>
        <p:spPr>
          <a:xfrm>
            <a:off x="9607285" y="1390257"/>
            <a:ext cx="777600" cy="1422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6BACEC8-02C7-91C4-7703-92D558A41139}"/>
              </a:ext>
            </a:extLst>
          </p:cNvPr>
          <p:cNvSpPr/>
          <p:nvPr/>
        </p:nvSpPr>
        <p:spPr>
          <a:xfrm>
            <a:off x="9934835" y="2800234"/>
            <a:ext cx="883269" cy="19833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F122CF6-E80A-7F80-A74C-B6E280DAB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74" r="45789"/>
          <a:stretch/>
        </p:blipFill>
        <p:spPr bwMode="auto">
          <a:xfrm>
            <a:off x="2127344" y="5185617"/>
            <a:ext cx="4623345" cy="5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49B429-34D6-B47C-D836-C695806CD653}"/>
              </a:ext>
            </a:extLst>
          </p:cNvPr>
          <p:cNvSpPr txBox="1"/>
          <p:nvPr/>
        </p:nvSpPr>
        <p:spPr>
          <a:xfrm>
            <a:off x="6830629" y="5207324"/>
            <a:ext cx="263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No Oscillations 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@ Snapshots 11 kA, 10A/s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FA720B-CEF1-36CC-A2C3-9D2E79A7BC84}"/>
              </a:ext>
            </a:extLst>
          </p:cNvPr>
          <p:cNvSpPr/>
          <p:nvPr/>
        </p:nvSpPr>
        <p:spPr>
          <a:xfrm>
            <a:off x="7915869" y="3684153"/>
            <a:ext cx="405171" cy="150706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72BA1F-D0E4-2918-6950-6F458994093E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907511" y="1557298"/>
            <a:ext cx="2138090" cy="3564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A90A437-E112-869D-0A73-3AEAA962FE91}"/>
              </a:ext>
            </a:extLst>
          </p:cNvPr>
          <p:cNvSpPr/>
          <p:nvPr/>
        </p:nvSpPr>
        <p:spPr>
          <a:xfrm>
            <a:off x="1748637" y="5121405"/>
            <a:ext cx="317747" cy="12349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1E1FEA-3CB1-9EE2-CC18-AE325CC53B96}"/>
              </a:ext>
            </a:extLst>
          </p:cNvPr>
          <p:cNvCxnSpPr>
            <a:cxnSpLocks/>
          </p:cNvCxnSpPr>
          <p:nvPr/>
        </p:nvCxnSpPr>
        <p:spPr>
          <a:xfrm flipH="1">
            <a:off x="4986182" y="1390257"/>
            <a:ext cx="217823" cy="1139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4F54384-2223-7859-FAD4-63C3E5B4F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842" y="99436"/>
            <a:ext cx="7920000" cy="100146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F6652B8-97DC-92A7-D187-EFCDB767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809" y="2537667"/>
            <a:ext cx="39338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9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9E77DB-5E95-ADD8-6D3F-4A18BDF9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027" y="2766481"/>
            <a:ext cx="3334215" cy="264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Offset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8D28C-CEE9-795A-10C0-3A975EA5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42" y="99436"/>
            <a:ext cx="7920000" cy="1001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DA867-8C75-6136-25A8-BDF7FA8699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88"/>
          <a:stretch/>
        </p:blipFill>
        <p:spPr>
          <a:xfrm>
            <a:off x="2137842" y="1184009"/>
            <a:ext cx="7920000" cy="41089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B9D3C6-7CBF-D8BE-8CBD-728BBF63B17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597081" y="1594906"/>
            <a:ext cx="948197" cy="1549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AD738A8-A20C-94EA-C60E-23DA6BC6B2C6}"/>
              </a:ext>
            </a:extLst>
          </p:cNvPr>
          <p:cNvSpPr/>
          <p:nvPr/>
        </p:nvSpPr>
        <p:spPr>
          <a:xfrm>
            <a:off x="10168482" y="3144096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359BA5-AA69-AC95-151B-1E6DB8B42EC2}"/>
              </a:ext>
            </a:extLst>
          </p:cNvPr>
          <p:cNvCxnSpPr>
            <a:cxnSpLocks/>
          </p:cNvCxnSpPr>
          <p:nvPr/>
        </p:nvCxnSpPr>
        <p:spPr>
          <a:xfrm>
            <a:off x="4679092" y="1729946"/>
            <a:ext cx="1050464" cy="262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C3FDC479-742A-0C3F-0D66-2E9E41EB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69" y="2799433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75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C7C3BCBA-992F-5F88-F753-1A3BAC33B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37" y="2558176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812A110-D83A-F3BC-EE7D-9319DD05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48" y="2558176"/>
            <a:ext cx="3810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Offset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8D28C-CEE9-795A-10C0-3A975EA5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842" y="99436"/>
            <a:ext cx="7920000" cy="10014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913B5D-D6DB-6007-8133-30CA136BA1F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621795" y="1374572"/>
            <a:ext cx="1772987" cy="138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D0986A9-724A-9919-6C65-BC5B70C0A7AE}"/>
              </a:ext>
            </a:extLst>
          </p:cNvPr>
          <p:cNvSpPr/>
          <p:nvPr/>
        </p:nvSpPr>
        <p:spPr>
          <a:xfrm>
            <a:off x="11017986" y="2758345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340557-83B4-18F9-A9AD-F914C00A92B5}"/>
              </a:ext>
            </a:extLst>
          </p:cNvPr>
          <p:cNvCxnSpPr>
            <a:cxnSpLocks/>
          </p:cNvCxnSpPr>
          <p:nvPr/>
        </p:nvCxnSpPr>
        <p:spPr>
          <a:xfrm>
            <a:off x="5585254" y="1548714"/>
            <a:ext cx="636820" cy="142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B937D5-B135-2816-21B9-59CBD67D6EFF}"/>
              </a:ext>
            </a:extLst>
          </p:cNvPr>
          <p:cNvGrpSpPr/>
          <p:nvPr/>
        </p:nvGrpSpPr>
        <p:grpSpPr>
          <a:xfrm>
            <a:off x="109572" y="2442384"/>
            <a:ext cx="3960118" cy="2575450"/>
            <a:chOff x="0" y="3247632"/>
            <a:chExt cx="3960118" cy="25754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02469B-F505-37AD-27F1-52A6DC33E734}"/>
                </a:ext>
              </a:extLst>
            </p:cNvPr>
            <p:cNvGrpSpPr/>
            <p:nvPr/>
          </p:nvGrpSpPr>
          <p:grpSpPr>
            <a:xfrm>
              <a:off x="0" y="3247632"/>
              <a:ext cx="3960118" cy="2575450"/>
              <a:chOff x="5741899" y="1776139"/>
              <a:chExt cx="5506218" cy="358095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C45E96F-D0A1-C2B4-05C6-4462817F5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1899" y="1937138"/>
                <a:ext cx="5506218" cy="34199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DAEADD-BC76-57F3-F93B-625313AE5777}"/>
                      </a:ext>
                    </a:extLst>
                  </p:cNvPr>
                  <p:cNvSpPr txBox="1"/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QH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2C05F06-F13E-8849-9195-FF147206D5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5B7F801-A075-CAB7-9505-D55711AC41E9}"/>
                      </a:ext>
                    </a:extLst>
                  </p:cNvPr>
                  <p:cNvSpPr txBox="1"/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Diode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0A7AC8B-969E-7BAC-5A43-58D774FD61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3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5EF6058-86C4-1514-8F15-B10866258D5D}"/>
                </a:ext>
              </a:extLst>
            </p:cNvPr>
            <p:cNvGrpSpPr/>
            <p:nvPr/>
          </p:nvGrpSpPr>
          <p:grpSpPr>
            <a:xfrm>
              <a:off x="1980059" y="5108223"/>
              <a:ext cx="984136" cy="375834"/>
              <a:chOff x="8754224" y="4185925"/>
              <a:chExt cx="984136" cy="375834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09B564BC-65C6-E96E-9181-4B01209E18F0}"/>
                  </a:ext>
                </a:extLst>
              </p:cNvPr>
              <p:cNvSpPr/>
              <p:nvPr/>
            </p:nvSpPr>
            <p:spPr>
              <a:xfrm rot="5400000">
                <a:off x="9068493" y="3871656"/>
                <a:ext cx="121918" cy="750455"/>
              </a:xfrm>
              <a:prstGeom prst="rightBrace">
                <a:avLst>
                  <a:gd name="adj1" fmla="val 27867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6DA608-49A0-F1DF-5563-704A177B6C79}"/>
                  </a:ext>
                </a:extLst>
              </p:cNvPr>
              <p:cNvSpPr txBox="1"/>
              <p:nvPr/>
            </p:nvSpPr>
            <p:spPr>
              <a:xfrm>
                <a:off x="8754224" y="4307843"/>
                <a:ext cx="9841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1/0.05=20Hz</a:t>
                </a:r>
              </a:p>
            </p:txBody>
          </p: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9D209AE-D723-5D06-74BF-5BCC4829C1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2064" b="57237"/>
          <a:stretch/>
        </p:blipFill>
        <p:spPr>
          <a:xfrm>
            <a:off x="2137842" y="1100904"/>
            <a:ext cx="7920000" cy="3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E823-5BAC-9C0A-1039-B7BB385E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957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ODD: El. Vs Phys. Position Table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91"/>
          <a:stretch/>
        </p:blipFill>
        <p:spPr bwMode="auto">
          <a:xfrm>
            <a:off x="2969497" y="1040048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991F8C-E6B0-D941-9EB9-0213C602C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7395"/>
            <a:ext cx="12192000" cy="2144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B78A48-953A-2A31-366A-B7151666395F}"/>
              </a:ext>
            </a:extLst>
          </p:cNvPr>
          <p:cNvSpPr/>
          <p:nvPr/>
        </p:nvSpPr>
        <p:spPr>
          <a:xfrm>
            <a:off x="2273645" y="3196281"/>
            <a:ext cx="593124" cy="2234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Quench</a:t>
            </a:r>
          </a:p>
        </p:txBody>
      </p:sp>
    </p:spTree>
    <p:extLst>
      <p:ext uri="{BB962C8B-B14F-4D97-AF65-F5344CB8AC3E}">
        <p14:creationId xmlns:p14="http://schemas.microsoft.com/office/powerpoint/2010/main" val="846558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EVEN: El. Vs Phys. Position Table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t="-2425" r="-10592" b="2425"/>
          <a:stretch/>
        </p:blipFill>
        <p:spPr bwMode="auto">
          <a:xfrm>
            <a:off x="3994429" y="1050097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BAD788-2E5A-7CCF-EDA2-640C4C0C8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1424"/>
            <a:ext cx="12192000" cy="2109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8BE900-C697-3D19-90A9-1851B05BFEBA}"/>
              </a:ext>
            </a:extLst>
          </p:cNvPr>
          <p:cNvSpPr/>
          <p:nvPr/>
        </p:nvSpPr>
        <p:spPr>
          <a:xfrm>
            <a:off x="2273645" y="3196281"/>
            <a:ext cx="593124" cy="2234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Quench</a:t>
            </a:r>
          </a:p>
        </p:txBody>
      </p:sp>
    </p:spTree>
    <p:extLst>
      <p:ext uri="{BB962C8B-B14F-4D97-AF65-F5344CB8AC3E}">
        <p14:creationId xmlns:p14="http://schemas.microsoft.com/office/powerpoint/2010/main" val="161699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5EE6DB-773C-4CF2-47F8-5212905B6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542D3-94F6-AAB1-EBBD-6E43F94E7D40}"/>
              </a:ext>
            </a:extLst>
          </p:cNvPr>
          <p:cNvSpPr txBox="1"/>
          <p:nvPr/>
        </p:nvSpPr>
        <p:spPr>
          <a:xfrm>
            <a:off x="308581" y="5429782"/>
            <a:ext cx="109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Event 699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03601C-B47E-F303-FF9C-C11D2C873555}"/>
              </a:ext>
            </a:extLst>
          </p:cNvPr>
          <p:cNvCxnSpPr/>
          <p:nvPr/>
        </p:nvCxnSpPr>
        <p:spPr>
          <a:xfrm>
            <a:off x="618231" y="4648752"/>
            <a:ext cx="107654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274791-2425-99A2-9690-0C626C0B4601}"/>
              </a:ext>
            </a:extLst>
          </p:cNvPr>
          <p:cNvSpPr txBox="1"/>
          <p:nvPr/>
        </p:nvSpPr>
        <p:spPr>
          <a:xfrm>
            <a:off x="618231" y="4648752"/>
            <a:ext cx="59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678F42-204E-7968-3BD2-916425777D36}"/>
              </a:ext>
            </a:extLst>
          </p:cNvPr>
          <p:cNvSpPr/>
          <p:nvPr/>
        </p:nvSpPr>
        <p:spPr>
          <a:xfrm>
            <a:off x="4219866" y="1918744"/>
            <a:ext cx="2486320" cy="4278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3CD1D-FF61-5E38-2EAA-EE87CAD332E3}"/>
              </a:ext>
            </a:extLst>
          </p:cNvPr>
          <p:cNvSpPr txBox="1"/>
          <p:nvPr/>
        </p:nvSpPr>
        <p:spPr>
          <a:xfrm>
            <a:off x="4219865" y="1549411"/>
            <a:ext cx="21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Position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6E97DF-329A-6A66-4734-D82B0A3979E6}"/>
              </a:ext>
            </a:extLst>
          </p:cNvPr>
          <p:cNvSpPr/>
          <p:nvPr/>
        </p:nvSpPr>
        <p:spPr>
          <a:xfrm>
            <a:off x="6870390" y="1918744"/>
            <a:ext cx="2486320" cy="232021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8A5BF0-6301-1400-5AEB-041F0E6766E1}"/>
              </a:ext>
            </a:extLst>
          </p:cNvPr>
          <p:cNvSpPr txBox="1"/>
          <p:nvPr/>
        </p:nvSpPr>
        <p:spPr>
          <a:xfrm>
            <a:off x="6870389" y="1272412"/>
            <a:ext cx="248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Position Features</a:t>
            </a:r>
          </a:p>
          <a:p>
            <a:r>
              <a:rPr lang="en-US" dirty="0">
                <a:solidFill>
                  <a:schemeClr val="accent6"/>
                </a:solidFill>
              </a:rPr>
              <a:t>@ Quenched Magnet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2AC2E1-E612-DB89-6ABF-4F1D46DE9CB0}"/>
              </a:ext>
            </a:extLst>
          </p:cNvPr>
          <p:cNvSpPr/>
          <p:nvPr/>
        </p:nvSpPr>
        <p:spPr>
          <a:xfrm>
            <a:off x="9520914" y="1918743"/>
            <a:ext cx="2486320" cy="236390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2592C5-3C92-88AB-8D0A-A6B5F900E288}"/>
              </a:ext>
            </a:extLst>
          </p:cNvPr>
          <p:cNvSpPr txBox="1"/>
          <p:nvPr/>
        </p:nvSpPr>
        <p:spPr>
          <a:xfrm>
            <a:off x="9520913" y="1549411"/>
            <a:ext cx="21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Event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CE9021-42FC-A455-41D7-CA321CA235E3}"/>
              </a:ext>
            </a:extLst>
          </p:cNvPr>
          <p:cNvSpPr txBox="1"/>
          <p:nvPr/>
        </p:nvSpPr>
        <p:spPr>
          <a:xfrm>
            <a:off x="-91885" y="1821984"/>
            <a:ext cx="171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Event 1 M1 1EE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2EE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FCF883-EE40-358A-6316-FA9AB0DA130F}"/>
              </a:ext>
            </a:extLst>
          </p:cNvPr>
          <p:cNvSpPr txBox="1"/>
          <p:nvPr/>
        </p:nvSpPr>
        <p:spPr>
          <a:xfrm>
            <a:off x="5234976" y="2945652"/>
            <a:ext cx="59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4A2746-9A2F-07DF-1EDC-0571A8FF7569}"/>
              </a:ext>
            </a:extLst>
          </p:cNvPr>
          <p:cNvSpPr txBox="1"/>
          <p:nvPr/>
        </p:nvSpPr>
        <p:spPr>
          <a:xfrm>
            <a:off x="1297166" y="2945652"/>
            <a:ext cx="59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ED8E49-E185-D5AC-A19F-8173B2C0A7AD}"/>
              </a:ext>
            </a:extLst>
          </p:cNvPr>
          <p:cNvSpPr/>
          <p:nvPr/>
        </p:nvSpPr>
        <p:spPr>
          <a:xfrm>
            <a:off x="4219866" y="2462835"/>
            <a:ext cx="2486320" cy="4278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10E534-3EC7-DC26-7D5D-B42D6EFD6367}"/>
              </a:ext>
            </a:extLst>
          </p:cNvPr>
          <p:cNvSpPr txBox="1"/>
          <p:nvPr/>
        </p:nvSpPr>
        <p:spPr>
          <a:xfrm>
            <a:off x="-91885" y="2395945"/>
            <a:ext cx="171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M2 1EE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2EE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79BDDF-55BC-8912-91CA-C54EDEC4FCF2}"/>
              </a:ext>
            </a:extLst>
          </p:cNvPr>
          <p:cNvSpPr/>
          <p:nvPr/>
        </p:nvSpPr>
        <p:spPr>
          <a:xfrm>
            <a:off x="4219866" y="3811110"/>
            <a:ext cx="2486320" cy="42784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65CA0C-5982-DA5C-3E80-86CBE5BD31AC}"/>
              </a:ext>
            </a:extLst>
          </p:cNvPr>
          <p:cNvSpPr txBox="1"/>
          <p:nvPr/>
        </p:nvSpPr>
        <p:spPr>
          <a:xfrm>
            <a:off x="-91885" y="3701868"/>
            <a:ext cx="1712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M154 1EE</a:t>
            </a:r>
          </a:p>
          <a:p>
            <a:pPr algn="r"/>
            <a:r>
              <a:rPr lang="en-US" dirty="0">
                <a:solidFill>
                  <a:schemeClr val="accent6"/>
                </a:solidFill>
              </a:rPr>
              <a:t>2EE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19848F6-2CB6-05F3-FE40-27C0A1404BA2}"/>
              </a:ext>
            </a:extLst>
          </p:cNvPr>
          <p:cNvSpPr txBox="1"/>
          <p:nvPr/>
        </p:nvSpPr>
        <p:spPr>
          <a:xfrm>
            <a:off x="1733545" y="1549411"/>
            <a:ext cx="210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FFT Measurements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AFECAF-37B9-3B94-1D63-907307D52BBF}"/>
              </a:ext>
            </a:extLst>
          </p:cNvPr>
          <p:cNvSpPr/>
          <p:nvPr/>
        </p:nvSpPr>
        <p:spPr>
          <a:xfrm>
            <a:off x="1659407" y="1918744"/>
            <a:ext cx="2486320" cy="17581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BAC08E-EC82-2653-1FBB-C1A6D087A51A}"/>
              </a:ext>
            </a:extLst>
          </p:cNvPr>
          <p:cNvSpPr/>
          <p:nvPr/>
        </p:nvSpPr>
        <p:spPr>
          <a:xfrm>
            <a:off x="1659407" y="2184478"/>
            <a:ext cx="2486320" cy="17581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6FCE90D-DFC2-4737-2C43-F169C58BB372}"/>
              </a:ext>
            </a:extLst>
          </p:cNvPr>
          <p:cNvSpPr/>
          <p:nvPr/>
        </p:nvSpPr>
        <p:spPr>
          <a:xfrm>
            <a:off x="1659407" y="4110391"/>
            <a:ext cx="2486320" cy="17581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EE4B303-494D-BD9C-59CE-F6411E442A90}"/>
              </a:ext>
            </a:extLst>
          </p:cNvPr>
          <p:cNvSpPr txBox="1"/>
          <p:nvPr/>
        </p:nvSpPr>
        <p:spPr>
          <a:xfrm>
            <a:off x="2674517" y="2877436"/>
            <a:ext cx="59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EC919D1-9A5D-DBED-E6F3-5A4143445EC0}"/>
              </a:ext>
            </a:extLst>
          </p:cNvPr>
          <p:cNvSpPr/>
          <p:nvPr/>
        </p:nvSpPr>
        <p:spPr>
          <a:xfrm>
            <a:off x="1659407" y="2474813"/>
            <a:ext cx="2486320" cy="17581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69E6166-727C-F2ED-4767-53F76CA0C6A8}"/>
              </a:ext>
            </a:extLst>
          </p:cNvPr>
          <p:cNvSpPr/>
          <p:nvPr/>
        </p:nvSpPr>
        <p:spPr>
          <a:xfrm>
            <a:off x="1659407" y="2740547"/>
            <a:ext cx="2486320" cy="17581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DD078CC-869C-5323-D509-760D41126B6D}"/>
              </a:ext>
            </a:extLst>
          </p:cNvPr>
          <p:cNvSpPr/>
          <p:nvPr/>
        </p:nvSpPr>
        <p:spPr>
          <a:xfrm>
            <a:off x="1659407" y="3861028"/>
            <a:ext cx="2486320" cy="17581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8A2C55-7228-2F77-A839-1A29860C5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>
            <a:normAutofit/>
          </a:bodyPr>
          <a:lstStyle/>
          <a:p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Structure of correlation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60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1A9F-00C4-F093-96DA-4DC14D9C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frequencies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436609-B612-A8BF-CFC4-063E6819F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13383-3A49-03A2-06BE-CDF79F1C379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82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5A554-3E49-3099-100A-3CADCE5E3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5AF2D33-1A1A-AF83-DCAB-399C8B5E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2" y="886120"/>
            <a:ext cx="8298723" cy="502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8784BE4-CDC4-108C-4778-9D824EBD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521" y="1062680"/>
            <a:ext cx="2941400" cy="205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F7EF8AF-1CA4-3379-B763-64EEB5456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411" y="3323968"/>
            <a:ext cx="2857355" cy="199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639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FEE21-93E6-1CED-96DB-BA5090EBD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62C507-A84E-DBC5-3518-7335BA69A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64" y="763572"/>
            <a:ext cx="8251976" cy="499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275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FEE21-93E6-1CED-96DB-BA5090EBD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1D4199-EF51-E6DE-A1E7-6C09321EC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214" y="377073"/>
            <a:ext cx="9264876" cy="560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434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F55FF-8D1D-253E-DDD1-0D22C54D1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407112-1DC3-60BD-766E-CD328F7A5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05" y="282363"/>
            <a:ext cx="9475246" cy="573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648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C4B5F-7C82-C9B2-E93D-70D8AC139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851525-3D4D-69BA-41F5-B3EA41280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9" y="560615"/>
            <a:ext cx="8587475" cy="519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032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C4B5F-7C82-C9B2-E93D-70D8AC139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9B0FE03-7B2B-13C7-0426-9AB04F9B1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23" y="448772"/>
            <a:ext cx="8710024" cy="526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3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8797D-93C0-DA66-2A78-787A7797E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4A7C2D-044C-B77A-813B-13AFF29CF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972013"/>
              </p:ext>
            </p:extLst>
          </p:nvPr>
        </p:nvGraphicFramePr>
        <p:xfrm>
          <a:off x="0" y="2948579"/>
          <a:ext cx="12159044" cy="2827601"/>
        </p:xfrm>
        <a:graphic>
          <a:graphicData uri="http://schemas.openxmlformats.org/drawingml/2006/table">
            <a:tbl>
              <a:tblPr/>
              <a:tblGrid>
                <a:gridCol w="1053896">
                  <a:extLst>
                    <a:ext uri="{9D8B030D-6E8A-4147-A177-3AD203B41FA5}">
                      <a16:colId xmlns:a16="http://schemas.microsoft.com/office/drawing/2014/main" val="3358080867"/>
                    </a:ext>
                  </a:extLst>
                </a:gridCol>
                <a:gridCol w="500787">
                  <a:extLst>
                    <a:ext uri="{9D8B030D-6E8A-4147-A177-3AD203B41FA5}">
                      <a16:colId xmlns:a16="http://schemas.microsoft.com/office/drawing/2014/main" val="4098215241"/>
                    </a:ext>
                  </a:extLst>
                </a:gridCol>
                <a:gridCol w="500787">
                  <a:extLst>
                    <a:ext uri="{9D8B030D-6E8A-4147-A177-3AD203B41FA5}">
                      <a16:colId xmlns:a16="http://schemas.microsoft.com/office/drawing/2014/main" val="131132516"/>
                    </a:ext>
                  </a:extLst>
                </a:gridCol>
                <a:gridCol w="500787">
                  <a:extLst>
                    <a:ext uri="{9D8B030D-6E8A-4147-A177-3AD203B41FA5}">
                      <a16:colId xmlns:a16="http://schemas.microsoft.com/office/drawing/2014/main" val="1050448546"/>
                    </a:ext>
                  </a:extLst>
                </a:gridCol>
                <a:gridCol w="500787">
                  <a:extLst>
                    <a:ext uri="{9D8B030D-6E8A-4147-A177-3AD203B41FA5}">
                      <a16:colId xmlns:a16="http://schemas.microsoft.com/office/drawing/2014/main" val="3226506885"/>
                    </a:ext>
                  </a:extLst>
                </a:gridCol>
                <a:gridCol w="500787">
                  <a:extLst>
                    <a:ext uri="{9D8B030D-6E8A-4147-A177-3AD203B41FA5}">
                      <a16:colId xmlns:a16="http://schemas.microsoft.com/office/drawing/2014/main" val="2723493416"/>
                    </a:ext>
                  </a:extLst>
                </a:gridCol>
                <a:gridCol w="500787">
                  <a:extLst>
                    <a:ext uri="{9D8B030D-6E8A-4147-A177-3AD203B41FA5}">
                      <a16:colId xmlns:a16="http://schemas.microsoft.com/office/drawing/2014/main" val="606185937"/>
                    </a:ext>
                  </a:extLst>
                </a:gridCol>
                <a:gridCol w="642801">
                  <a:extLst>
                    <a:ext uri="{9D8B030D-6E8A-4147-A177-3AD203B41FA5}">
                      <a16:colId xmlns:a16="http://schemas.microsoft.com/office/drawing/2014/main" val="1161017775"/>
                    </a:ext>
                  </a:extLst>
                </a:gridCol>
                <a:gridCol w="553109">
                  <a:extLst>
                    <a:ext uri="{9D8B030D-6E8A-4147-A177-3AD203B41FA5}">
                      <a16:colId xmlns:a16="http://schemas.microsoft.com/office/drawing/2014/main" val="492284890"/>
                    </a:ext>
                  </a:extLst>
                </a:gridCol>
                <a:gridCol w="644671">
                  <a:extLst>
                    <a:ext uri="{9D8B030D-6E8A-4147-A177-3AD203B41FA5}">
                      <a16:colId xmlns:a16="http://schemas.microsoft.com/office/drawing/2014/main" val="731942937"/>
                    </a:ext>
                  </a:extLst>
                </a:gridCol>
                <a:gridCol w="597955">
                  <a:extLst>
                    <a:ext uri="{9D8B030D-6E8A-4147-A177-3AD203B41FA5}">
                      <a16:colId xmlns:a16="http://schemas.microsoft.com/office/drawing/2014/main" val="918450906"/>
                    </a:ext>
                  </a:extLst>
                </a:gridCol>
                <a:gridCol w="665225">
                  <a:extLst>
                    <a:ext uri="{9D8B030D-6E8A-4147-A177-3AD203B41FA5}">
                      <a16:colId xmlns:a16="http://schemas.microsoft.com/office/drawing/2014/main" val="2599615262"/>
                    </a:ext>
                  </a:extLst>
                </a:gridCol>
                <a:gridCol w="545635">
                  <a:extLst>
                    <a:ext uri="{9D8B030D-6E8A-4147-A177-3AD203B41FA5}">
                      <a16:colId xmlns:a16="http://schemas.microsoft.com/office/drawing/2014/main" val="1577454759"/>
                    </a:ext>
                  </a:extLst>
                </a:gridCol>
                <a:gridCol w="583007">
                  <a:extLst>
                    <a:ext uri="{9D8B030D-6E8A-4147-A177-3AD203B41FA5}">
                      <a16:colId xmlns:a16="http://schemas.microsoft.com/office/drawing/2014/main" val="2213478865"/>
                    </a:ext>
                  </a:extLst>
                </a:gridCol>
                <a:gridCol w="583007">
                  <a:extLst>
                    <a:ext uri="{9D8B030D-6E8A-4147-A177-3AD203B41FA5}">
                      <a16:colId xmlns:a16="http://schemas.microsoft.com/office/drawing/2014/main" val="2728570784"/>
                    </a:ext>
                  </a:extLst>
                </a:gridCol>
                <a:gridCol w="622247">
                  <a:extLst>
                    <a:ext uri="{9D8B030D-6E8A-4147-A177-3AD203B41FA5}">
                      <a16:colId xmlns:a16="http://schemas.microsoft.com/office/drawing/2014/main" val="20843364"/>
                    </a:ext>
                  </a:extLst>
                </a:gridCol>
                <a:gridCol w="622247">
                  <a:extLst>
                    <a:ext uri="{9D8B030D-6E8A-4147-A177-3AD203B41FA5}">
                      <a16:colId xmlns:a16="http://schemas.microsoft.com/office/drawing/2014/main" val="951849377"/>
                    </a:ext>
                  </a:extLst>
                </a:gridCol>
                <a:gridCol w="665225">
                  <a:extLst>
                    <a:ext uri="{9D8B030D-6E8A-4147-A177-3AD203B41FA5}">
                      <a16:colId xmlns:a16="http://schemas.microsoft.com/office/drawing/2014/main" val="2499911852"/>
                    </a:ext>
                  </a:extLst>
                </a:gridCol>
                <a:gridCol w="665225">
                  <a:extLst>
                    <a:ext uri="{9D8B030D-6E8A-4147-A177-3AD203B41FA5}">
                      <a16:colId xmlns:a16="http://schemas.microsoft.com/office/drawing/2014/main" val="2354062329"/>
                    </a:ext>
                  </a:extLst>
                </a:gridCol>
                <a:gridCol w="710072">
                  <a:extLst>
                    <a:ext uri="{9D8B030D-6E8A-4147-A177-3AD203B41FA5}">
                      <a16:colId xmlns:a16="http://schemas.microsoft.com/office/drawing/2014/main" val="1794272680"/>
                    </a:ext>
                  </a:extLst>
                </a:gridCol>
              </a:tblGrid>
              <a:tr h="251714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61" marR="5061" marT="50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offset_measured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b-NO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STR_DM_19_AVG_inner_ave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STR_DM_19_AVG_outer_ave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bs_surf_res_4K_bend_ave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cps_resistivity_2K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z_magnet_1Hz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z_magnet_10Hz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z_magnet_30Hz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z_magnet_100Hz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z_magnet_300Hz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z_magnet_1000Hz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z_magnet_3000Hz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z_magnet_10000Hz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990497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0,797394152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0,099059732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-0,059257396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-0,015954117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0,024800219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-0,001313317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0,031396729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-0,063616115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-0,035066673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-0,072111485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0,10169085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-0,069993982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-0,099126899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-0,096361444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-0,012601878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-0,025288636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-0,051198291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-0,143047735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046888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0,797394152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0,059924579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-0,052446163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0,00822428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0,025389577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0,023154986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0,0374438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-0,044985955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-0,020232908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-0,065810941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0,038645159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-0,127507013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-0,139858551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-0,150383114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-0,084838646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-0,098277438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-0,113500444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-0,136508919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186067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0,099059732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0,059924579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-0,264548317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-0,051373836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0,06326696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0,09777732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0,011598295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-0,102275116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0,025543268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-0,082372894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-0,08100232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-0,298024311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-0,199663083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-0,269992678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-0,229106522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-0,219500402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-0,244927056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-0,022986418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987870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-0,059257396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D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-0,052446163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-0,264548317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9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0,130768355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-0,078026154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-0,007307745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0,009201735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-0,01918736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0,052557911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0,033847755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-0,084737722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-0,015980857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-0,021916475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0,011815549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-0,027815609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-0,048246879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-0,031846676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0,024823784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902199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-0,015954117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0,00822428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8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-0,051373836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0,130768355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0,020746305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-0,006787388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0,09349925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-0,203155004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0,012443246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-0,079713326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-0,188342747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-0,170499268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-0,168751186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-0,190330553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6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-0,267441616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-0,237268265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-0,21840104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0,009993737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89557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478Hz_meas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0,024800219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0,025389577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0,06326696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-0,078026154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0,020746305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0,363818192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-0,009390792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-0,019595089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0,021076655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0,012604713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-0,019564213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0,060314807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0,074009452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-0,003110805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-0,006339673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-0,013497166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-0,031711638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-0,138114741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91050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offset_measured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-0,001313317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0,023154986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0,09777732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-0,007307745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-0,006787388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0,363818192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-0,040420667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0,000527779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0,016355716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0,043369986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0,129132504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0,107506033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0,080342472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0,050112322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0,12216315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0,113651932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0,067228265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-0,022880571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553797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nb-NO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STR_DM_19_AVG_inner_ave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0,031396729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0,0374438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0,011598295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0,009201735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0,09349925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-0,009390792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-0,040420667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0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0,113446414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-0,090939681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0,042345754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-0,814043662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0,044369895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0,073868496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0,101804697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0,106298518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0,144081871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0,105869537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-0,030037671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81707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STR_DM_19_AVG_outer_ave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-0,063616115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-0,044985955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-0,102275116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5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-0,01918736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-0,203155004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3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-0,019595089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0,000527779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0,113446414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-0,043255104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0,201519319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0,288780339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0,361367941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0,307276347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0,405162776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0,435089531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0,410062551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0,367818025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0,050282803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609193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bs_surf_res_4K_bend_ave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-0,035066673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-0,020232908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0,025543268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0,052557911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B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0,012443246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0,021076655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0,016355716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-0,090939681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-0,043255104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0,001933838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-0,023818724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0,277137192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0,582974066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0,324950371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-0,123535488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-0,093553269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-0,071696447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-0,013178444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16351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cps_resistivity_2K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-0,072111485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-0,065810941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C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-0,082372894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0,033847755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-0,079713326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0,012604713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0,043369986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0,042345754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0,201519319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0,001933838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0,070527191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0,829202323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0,687973002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0,798858253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0,860031775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0,866168356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0,819607135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0,118883838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056985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z_magnet_1Hz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0,10169085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0,038645159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-0,08100232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-0,084737722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-0,188342747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6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-0,019564213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0,129132504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-0,814043662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0,288780339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C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-0,023818724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0,070527191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0,263795155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0,18110141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0,160128537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0,173501443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0,123553721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0,121253461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0,0118468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808897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z_magnet_10Hz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-0,069993982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B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-0,127507013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-0,298024311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3C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-0,015980857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4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-0,170499268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9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0,060314807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A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0,107506033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0,044369895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B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0,361367941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E7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0,277137192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C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0,829202323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9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0,263795155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D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0,926458951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0,937259103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0,81168232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A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0,820072072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0,767545698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0,085247678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742118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z_magnet_30Hz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-0,099126899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-0,139858551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F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-0,199663083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4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-0,021916475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-0,168751186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A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0,074009452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0,080342472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0,073868496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9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0,307276347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B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0,582974066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0,687973002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2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0,18110141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3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0,926458951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38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0,908459629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0,644440283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0,662718112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0,612824932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0,037848698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004373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z_magnet_100Hz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-0,096361444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-0,150383114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D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-0,269992678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8C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0,011815549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-0,190330553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6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-0,003110805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7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0,050112322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0,101804697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0,405162776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0,324950371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9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0,798858253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B9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0,160128537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0,937259103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2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0,908459629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C48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0,840176938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0,841903429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9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0,780145689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0,089397835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39451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z_magnet_300Hz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-0,012601878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-0,084838646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8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-0,229106522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F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-0,027815609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-0,267441616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8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-0,006339673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0,12216315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0,106298518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0,435089531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E2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-0,123535488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1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0,860031775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0,173501443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3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0,81168232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A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0,644440283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D5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0,840176938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9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0,976464188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C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0,898697697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5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0,104806416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344652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z_magnet_1000Hz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-0,025288636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-0,098277438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6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-0,219500402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1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-0,048246879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-0,237268265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E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-0,013497166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0,113651932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7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0,144081871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5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0,410062551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-0,093553269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7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0,866168356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7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0,123553721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0,820072072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0,662718112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D4A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0,841903429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9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0,976464188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C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0,949448418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0,184248968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781013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z_magnet_3000Hz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-0,051198291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-0,113500444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3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-0,244927056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C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-0,031846676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1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-0,21840104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1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-0,031711638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0,067228265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0,105869537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0,367818025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7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-0,071696447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0,819607135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A9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0,121253461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6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0,767545698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D9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0,612824932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7B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0,780145689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6CC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0,898697697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58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0,949448418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0,40867327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210441"/>
                  </a:ext>
                </a:extLst>
              </a:tr>
              <a:tr h="1355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z_magnet_10000Hz</a:t>
                      </a:r>
                    </a:p>
                  </a:txBody>
                  <a:tcPr marL="5061" marR="5061" marT="506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-0,143047735</a:t>
                      </a:r>
                    </a:p>
                  </a:txBody>
                  <a:tcPr marL="5061" marR="5061" marT="5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E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-0,136508919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-0,022986418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0,024823784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0,009993737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-0,138114741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F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-0,022880571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3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-0,030037671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2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0,050282803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-0,013178444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5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0,118883838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7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0,0118468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9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0,085247678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0,037848698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C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0,089397835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0,104806416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7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0,184248968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0,40867327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4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061" marR="5061" marT="50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8690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E16BE9-782E-C6E6-10B8-B22F27F1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U-diode vs. transient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32FAB-1E51-FD6F-950E-741304576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1133388"/>
          </a:xfrm>
        </p:spPr>
        <p:txBody>
          <a:bodyPr/>
          <a:lstStyle/>
          <a:p>
            <a:r>
              <a:rPr lang="en-US" sz="2400" dirty="0"/>
              <a:t>No immediate correlation between </a:t>
            </a:r>
            <a:r>
              <a:rPr lang="en-US" sz="2400" dirty="0" err="1"/>
              <a:t>U_diode</a:t>
            </a:r>
            <a:r>
              <a:rPr lang="en-US" sz="2400" dirty="0"/>
              <a:t> frequencies and transient measurements</a:t>
            </a:r>
          </a:p>
        </p:txBody>
      </p:sp>
    </p:spTree>
    <p:extLst>
      <p:ext uri="{BB962C8B-B14F-4D97-AF65-F5344CB8AC3E}">
        <p14:creationId xmlns:p14="http://schemas.microsoft.com/office/powerpoint/2010/main" val="414504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8FDE-000A-7796-359A-C35FF1FD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Characteristics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48D2E-C66D-A729-F126-105D3FEA2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14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089051-DA44-0AA5-3B53-94A281F5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17" y="819643"/>
            <a:ext cx="7398503" cy="5218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D915F-172E-CCE2-6F1E-3933B76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B7603-1581-7DF2-7017-A24430E6C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62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81C08A-06CB-834C-6B9D-203E5060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33" y="1701094"/>
            <a:ext cx="38766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6F9CD-F591-5C51-6ECE-231807FD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59" y="1741477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FA0FFB-905B-8582-479A-0A263B0F0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414" y="4261295"/>
            <a:ext cx="37814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1A914-5E03-0B25-962E-6F2D1D9EB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734" y="1781488"/>
            <a:ext cx="3467584" cy="264832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98C4783A-5B35-B6F5-92A3-5EC1F7496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0" y="4303669"/>
            <a:ext cx="36861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C14C8-F4B4-CB39-6E84-5F05AA09E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3543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0E22E-DF5D-DC70-C4A5-AFD02623A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3353"/>
          <a:stretch/>
        </p:blipFill>
        <p:spPr>
          <a:xfrm>
            <a:off x="1775053" y="1074502"/>
            <a:ext cx="7840169" cy="58651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49264A-C4DD-FEA8-3121-1D592A46936A}"/>
              </a:ext>
            </a:extLst>
          </p:cNvPr>
          <p:cNvCxnSpPr>
            <a:cxnSpLocks/>
          </p:cNvCxnSpPr>
          <p:nvPr/>
        </p:nvCxnSpPr>
        <p:spPr>
          <a:xfrm flipH="1">
            <a:off x="6980463" y="1367219"/>
            <a:ext cx="139897" cy="58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B788812-A6C3-D0F8-4C95-34726ABA61BE}"/>
              </a:ext>
            </a:extLst>
          </p:cNvPr>
          <p:cNvSpPr/>
          <p:nvPr/>
        </p:nvSpPr>
        <p:spPr>
          <a:xfrm>
            <a:off x="6569226" y="1946279"/>
            <a:ext cx="518984" cy="92049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4DB7F0-CBE9-2317-531A-B50EFF4E02A9}"/>
              </a:ext>
            </a:extLst>
          </p:cNvPr>
          <p:cNvCxnSpPr>
            <a:cxnSpLocks/>
          </p:cNvCxnSpPr>
          <p:nvPr/>
        </p:nvCxnSpPr>
        <p:spPr>
          <a:xfrm flipH="1">
            <a:off x="4455255" y="1544943"/>
            <a:ext cx="1737220" cy="49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02DADA2-9CEE-FCDD-C05E-19740676F81F}"/>
              </a:ext>
            </a:extLst>
          </p:cNvPr>
          <p:cNvSpPr/>
          <p:nvPr/>
        </p:nvSpPr>
        <p:spPr>
          <a:xfrm>
            <a:off x="6594496" y="4655742"/>
            <a:ext cx="518984" cy="2010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8DF238-BC9B-F731-F94B-B2C89F8C508E}"/>
              </a:ext>
            </a:extLst>
          </p:cNvPr>
          <p:cNvCxnSpPr>
            <a:cxnSpLocks/>
          </p:cNvCxnSpPr>
          <p:nvPr/>
        </p:nvCxnSpPr>
        <p:spPr>
          <a:xfrm>
            <a:off x="9455765" y="1232668"/>
            <a:ext cx="676191" cy="142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63DE84A-98E6-C88D-76A7-D6DB4BA5FD62}"/>
              </a:ext>
            </a:extLst>
          </p:cNvPr>
          <p:cNvCxnSpPr>
            <a:cxnSpLocks/>
          </p:cNvCxnSpPr>
          <p:nvPr/>
        </p:nvCxnSpPr>
        <p:spPr>
          <a:xfrm>
            <a:off x="10214469" y="3962135"/>
            <a:ext cx="0" cy="1156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A423CF-4181-7B6C-6AAD-972960270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1874" y="99436"/>
            <a:ext cx="7920000" cy="10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12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3Hz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7BCA5-7B31-4158-B5AC-D69A906E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4680"/>
            <a:ext cx="3240000" cy="1978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CA21C5-5E64-B7A5-DA49-56C0070F1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982" y="1343135"/>
            <a:ext cx="3240000" cy="1961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D123E0-8D75-A444-E11C-1853AC2E7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15" y="1343135"/>
            <a:ext cx="3240000" cy="189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96076-95FB-E0E7-4EA2-9EB81A4ACE95}"/>
              </a:ext>
            </a:extLst>
          </p:cNvPr>
          <p:cNvSpPr txBox="1"/>
          <p:nvPr/>
        </p:nvSpPr>
        <p:spPr>
          <a:xfrm>
            <a:off x="911818" y="1035358"/>
            <a:ext cx="29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C17L5 (Manufacturer 1)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E67CD-3A1F-C883-B5EB-553F9C0ECB20}"/>
              </a:ext>
            </a:extLst>
          </p:cNvPr>
          <p:cNvSpPr txBox="1"/>
          <p:nvPr/>
        </p:nvSpPr>
        <p:spPr>
          <a:xfrm>
            <a:off x="7902642" y="1035358"/>
            <a:ext cx="29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B11L2 (Manufacturer 1)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1D5C2-EFFD-6104-95FB-6681A44A3ECD}"/>
              </a:ext>
            </a:extLst>
          </p:cNvPr>
          <p:cNvSpPr txBox="1"/>
          <p:nvPr/>
        </p:nvSpPr>
        <p:spPr>
          <a:xfrm>
            <a:off x="4239606" y="1035358"/>
            <a:ext cx="29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A32L4 (Manufacturer 1)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93A7CA-A1CB-E6DC-EDD6-E95C1FFCC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30" y="3785166"/>
            <a:ext cx="3240000" cy="1969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7B6E85-DDC6-AA0D-3EA8-808A0574AF0B}"/>
              </a:ext>
            </a:extLst>
          </p:cNvPr>
          <p:cNvSpPr txBox="1"/>
          <p:nvPr/>
        </p:nvSpPr>
        <p:spPr>
          <a:xfrm>
            <a:off x="781943" y="3406606"/>
            <a:ext cx="32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C32L2 (Manufacturer 1)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RB_RB.A12_1619462088820000000_2021-04-26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CF9321-5163-65B4-4781-54B31B22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625" y="3790416"/>
            <a:ext cx="3240000" cy="1980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12E396-A048-CF83-AB2C-4DD9D0F46C66}"/>
              </a:ext>
            </a:extLst>
          </p:cNvPr>
          <p:cNvSpPr txBox="1"/>
          <p:nvPr/>
        </p:nvSpPr>
        <p:spPr>
          <a:xfrm>
            <a:off x="4181498" y="3406606"/>
            <a:ext cx="32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C14L2 (Manufacturer 1)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RB_RB.A12_1619935955860000000_2021-05-02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8BC205-DB59-4D5F-E4BE-433B3632C134}"/>
              </a:ext>
            </a:extLst>
          </p:cNvPr>
          <p:cNvSpPr txBox="1"/>
          <p:nvPr/>
        </p:nvSpPr>
        <p:spPr>
          <a:xfrm>
            <a:off x="7667376" y="3406606"/>
            <a:ext cx="32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B33R4 (Manufacturer 1)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RB_RB.A45_1620232873800000000_2021-05-05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DACEEB9-45F5-A9EB-8187-8838F8AFB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282" y="3830330"/>
            <a:ext cx="3240000" cy="19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6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C14C8-F4B4-CB39-6E84-5F05AA09E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25142E-AA37-1AC1-C9DD-0592B025C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87" b="76815"/>
          <a:stretch/>
        </p:blipFill>
        <p:spPr>
          <a:xfrm>
            <a:off x="2135566" y="1034918"/>
            <a:ext cx="7812000" cy="434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E72AE4-83EC-D7BC-8E0B-351023AFC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66" y="81054"/>
            <a:ext cx="7920000" cy="10014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DD600FA-69B2-192F-C11A-745F0F36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95" y="1569288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28D3CD-EDC9-0474-5E52-B93C1548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25" y="4193089"/>
            <a:ext cx="38385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3F305-8A28-095F-138F-87CEF5604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590" y="1569288"/>
            <a:ext cx="3419952" cy="288647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5A98ED-129B-F772-6237-C800FBD57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700" y="4184286"/>
            <a:ext cx="36861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12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131D26C-7052-505D-5392-9A246483D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48" y="1615347"/>
            <a:ext cx="38862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8F82279-6B42-4341-69F1-00E1CA05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367" y="1681251"/>
            <a:ext cx="3747287" cy="501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5648B-1C8C-1EB0-A161-96FE6C84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91EC2-45D3-99AC-751C-FA4F49005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651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F616B-4402-919F-ABC6-41D49FC478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0" t="32301" r="210" b="58306"/>
          <a:stretch/>
        </p:blipFill>
        <p:spPr>
          <a:xfrm>
            <a:off x="2135566" y="1010943"/>
            <a:ext cx="7812000" cy="41632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3F44B8-FC30-B37F-76DB-60EE3EB89834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7989475" y="1285715"/>
            <a:ext cx="1500518" cy="59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CE726B-CC0F-DBE9-7BA0-4E8CB4B04115}"/>
              </a:ext>
            </a:extLst>
          </p:cNvPr>
          <p:cNvSpPr/>
          <p:nvPr/>
        </p:nvSpPr>
        <p:spPr>
          <a:xfrm>
            <a:off x="7546494" y="1842829"/>
            <a:ext cx="518984" cy="29077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6847A4-E51D-E712-99F2-063141596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42" y="-10292"/>
            <a:ext cx="7920000" cy="100146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BCC8E22-BFA5-2793-09AB-FB7A69B0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7" y="1611757"/>
            <a:ext cx="39338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6C3F4DD-0282-3FDA-088E-535222875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07" y="4210050"/>
            <a:ext cx="39338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B426BA-E1A3-604F-3644-14A75931C3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455"/>
          <a:stretch/>
        </p:blipFill>
        <p:spPr>
          <a:xfrm>
            <a:off x="4551524" y="4206918"/>
            <a:ext cx="3353268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65013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Office PowerPoint</Application>
  <PresentationFormat>Widescreen</PresentationFormat>
  <Paragraphs>504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Optima</vt:lpstr>
      <vt:lpstr>CERNcobrandi16-9</vt:lpstr>
      <vt:lpstr>U-diode frequencies</vt:lpstr>
      <vt:lpstr>Structure of correlation table</vt:lpstr>
      <vt:lpstr>U-diode vs. transient measurements</vt:lpstr>
      <vt:lpstr>Component Characteristics</vt:lpstr>
      <vt:lpstr>Overview</vt:lpstr>
      <vt:lpstr>3Hz</vt:lpstr>
      <vt:lpstr>3Hz Examples</vt:lpstr>
      <vt:lpstr>6Hz</vt:lpstr>
      <vt:lpstr>20Hz</vt:lpstr>
      <vt:lpstr>20Hz</vt:lpstr>
      <vt:lpstr>66Hz</vt:lpstr>
      <vt:lpstr>150Hz</vt:lpstr>
      <vt:lpstr>478Hz</vt:lpstr>
      <vt:lpstr>Offset</vt:lpstr>
      <vt:lpstr>Offset</vt:lpstr>
      <vt:lpstr>PowerPoint Presentation</vt:lpstr>
      <vt:lpstr>El. Vs Phys. Position</vt:lpstr>
      <vt:lpstr>ODD: El. Vs Phys. Position Table</vt:lpstr>
      <vt:lpstr>EVEN: El. Vs Phys. Position Table</vt:lpstr>
      <vt:lpstr>Mean frequencies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1441</cp:revision>
  <cp:lastPrinted>2023-02-15T09:37:02Z</cp:lastPrinted>
  <dcterms:created xsi:type="dcterms:W3CDTF">2019-07-26T06:24:56Z</dcterms:created>
  <dcterms:modified xsi:type="dcterms:W3CDTF">2023-06-22T15:08:38Z</dcterms:modified>
</cp:coreProperties>
</file>